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76" r:id="rId6"/>
    <p:sldId id="260" r:id="rId7"/>
    <p:sldId id="277" r:id="rId8"/>
    <p:sldId id="261" r:id="rId9"/>
    <p:sldId id="263" r:id="rId10"/>
    <p:sldId id="278" r:id="rId11"/>
    <p:sldId id="265" r:id="rId12"/>
    <p:sldId id="264" r:id="rId13"/>
    <p:sldId id="266" r:id="rId14"/>
    <p:sldId id="267" r:id="rId15"/>
    <p:sldId id="279" r:id="rId16"/>
    <p:sldId id="268" r:id="rId17"/>
    <p:sldId id="280" r:id="rId18"/>
    <p:sldId id="269" r:id="rId19"/>
    <p:sldId id="259" r:id="rId20"/>
  </p:sldIdLst>
  <p:sldSz cx="9144000" cy="5143500" type="screen16x9"/>
  <p:notesSz cx="6858000" cy="9144000"/>
  <p:embeddedFontLs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Poppins Medium" panose="020B0604020202020204" pitchFamily="34" charset="0"/>
      <p:regular r:id="rId26"/>
      <p:bold r:id="rId27"/>
      <p:italic r:id="rId28"/>
      <p:boldItalic r:id="rId29"/>
    </p:embeddedFont>
    <p:embeddedFont>
      <p:font typeface="Poppins SemiBold" panose="020B0604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86549"/>
  </p:normalViewPr>
  <p:slideViewPr>
    <p:cSldViewPr snapToGrid="0">
      <p:cViewPr varScale="1">
        <p:scale>
          <a:sx n="141" d="100"/>
          <a:sy n="141" d="100"/>
        </p:scale>
        <p:origin x="5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 LLM and Transformers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Language Models and Transformers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their importance and role in semantic search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 overcome these limitations, researchers developed new techniques and models that could understand context better.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**Contextual Word Embeddings (</a:t>
            </a:r>
            <a:r>
              <a:rPr lang="en-US" b="1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ELMo</a:t>
            </a: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, etc.)**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ELMo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(Embeddings from Language Models) assigns embeddings to words based on their context, addressing the polysemy issue present in Word2Vec.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**Transformers**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: The Transformer model, introduced in the paper "Attention is All You Need," revolutionized NLP. It's based on the idea of self-attention, allowing the model to weigh and understand the impact of each word on others in a sentence.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The transformer model architecture underlies models like BERT (Bidirectional Encoder Representations from Transformers) and GPT (Generative Pretrained Transformer). Unlike Word2Vec, these models provide context-aware representations by considering words in their specific context.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**BERT**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uses bidirectional training of Transformers, meaning it looks at the context from both left and right sides (words before and after the target word).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**GPT**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uses a transformer decoder and is trained in a unidirectional manner. It has been used extensively for tasks that require the generation of text.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In summary, while we started with Word2Vec creating context-free embeddings, we've moved toward Transformer-based models that provide powerful context-dependent representations, leading to significant improvements in various NLP tasks.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3712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Vector Databases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Explanation of vector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how they work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06774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Here's a simplified explanation of how this might work: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1. </a:t>
            </a: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**Query Understanding:**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Similar to traditional natural language search, the first step in RAG is understanding the user's query, which can involve Named Entity Recognition (NER), Part-of-Speech tagging (POS tagging), and other techniques to parse and interpret the query.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2. </a:t>
            </a: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**Document Retrieval:**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RAG first retrieves a subset of documents from a larger corpus that are most relevant to the user's query. This retrieval step is based on a similarity measure, such as cosine similarity in the case of vectorized representations of text. The result is a shortlist of documents that are likely to contain the answer to the user's query.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3. </a:t>
            </a:r>
            <a:r>
              <a:rPr lang="en-US" b="1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**Answer Generation:**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Once the relevant documents are retrieved, a separate generative model takes the user's query and the retrieved documents as input and generates a response. The generative model can be a sequence-to-sequence model like a Transformer, which is trained to generate coherent and contextually appropriate text.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072379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Real-world use-cases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Share examples of real-world use-cases of vector databases</a:t>
            </a:r>
          </a:p>
        </p:txBody>
      </p:sp>
    </p:spTree>
    <p:extLst>
      <p:ext uri="{BB962C8B-B14F-4D97-AF65-F5344CB8AC3E}">
        <p14:creationId xmlns:p14="http://schemas.microsoft.com/office/powerpoint/2010/main" val="2883515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10: Splitting the Data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why data splitting is required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different kinds of data splitting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6058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10: Splitting the Data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why data splitting is required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different kinds of data splitting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88622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12: Semantic Search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integration of NLP and Machine Learning in semantic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Code demonstration (if possible)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4240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12: Semantic Search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integration of NLP and Machine Learning in semantic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Code demonstration (if possible)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85163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Slide: Retrieval Algorithms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different retrieval algorithms like MMR, LLM Aided Retrieval, and Compression</a:t>
            </a:r>
          </a:p>
        </p:txBody>
      </p:sp>
    </p:spTree>
    <p:extLst>
      <p:ext uri="{BB962C8B-B14F-4D97-AF65-F5344CB8AC3E}">
        <p14:creationId xmlns:p14="http://schemas.microsoft.com/office/powerpoint/2010/main" val="2875056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28d6e0a6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28d6e0a6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9965625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9965625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1: Welcome and Objectives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Welcome attendees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Outline the objectives of the presentation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Ice breaker activity to engage attendees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Set the stage for exploration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Context Setting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Brief overview of AI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Introduction to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current landscape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potential use-cases, benefits, and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the significance of building an AI search engine with your data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96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Context Setting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Brief overview of AI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Introduction to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current landscape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potential use-cases, benefits, and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Highlight the significance of building an AI search engine with your data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7115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what NLP 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role of NLP in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Machine Learning algorithms used in crafting efficient AI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212188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Explain what NLP 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the role of NLP in Search Engines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Discuss Machine Learning algorithms used in crafting efficient AI search engines</a:t>
            </a:r>
          </a:p>
        </p:txBody>
      </p:sp>
    </p:spTree>
    <p:extLst>
      <p:ext uri="{BB962C8B-B14F-4D97-AF65-F5344CB8AC3E}">
        <p14:creationId xmlns:p14="http://schemas.microsoft.com/office/powerpoint/2010/main" val="58965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What are vector embeddings?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Explanation of legacy vectorizing techniques like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CountVectorizer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Bag of Words</a:t>
            </a:r>
          </a:p>
          <a:p>
            <a:br>
              <a:rPr lang="en-US" dirty="0"/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44635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28d6e0a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28d6e0a6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Slide 5: Similarity Measures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Explanation of similarity measures and how they work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1553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python.langchain.com/docs/modules/data_connection/document_loade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8325" y="1938375"/>
            <a:ext cx="4454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effectLst/>
              </a:rPr>
              <a:t>Building Your Own Search Engine Using Vector Databases</a:t>
            </a:r>
          </a:p>
          <a:p>
            <a:br>
              <a:rPr lang="en-US" sz="3200" dirty="0">
                <a:effectLst/>
              </a:rPr>
            </a:br>
            <a:endParaRPr lang="en-US" sz="3200" dirty="0">
              <a:effectLst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4220651"/>
            <a:ext cx="4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Deepanshu </a:t>
            </a:r>
            <a:r>
              <a:rPr lang="en" dirty="0" err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Lulla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0525" y="4452601"/>
            <a:ext cx="44541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Senior Software Engineer Technical Lead, Analytics and Insights</a:t>
            </a:r>
            <a:endParaRPr sz="11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227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+mj-lt"/>
              </a:rPr>
              <a:t>LLM and Transformers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endParaRPr lang="en-US" sz="4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16350" y="678691"/>
            <a:ext cx="861617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u="sng" dirty="0">
                <a:solidFill>
                  <a:schemeClr val="tx1"/>
                </a:solidFill>
                <a:latin typeface="+mn-lt"/>
                <a:ea typeface="Poppins"/>
                <a:cs typeface="Poppins"/>
                <a:sym typeface="Poppins"/>
              </a:rPr>
              <a:t>Word 2 vector Limitations</a:t>
            </a:r>
          </a:p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does not consider the order of words.</a:t>
            </a:r>
          </a:p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generates a single vector representation for each word, regardless of the context.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44211-5A22-52B6-6899-CE0C8804C8E8}"/>
              </a:ext>
            </a:extLst>
          </p:cNvPr>
          <p:cNvSpPr txBox="1"/>
          <p:nvPr/>
        </p:nvSpPr>
        <p:spPr>
          <a:xfrm>
            <a:off x="1653954" y="1558680"/>
            <a:ext cx="72739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Transformers</a:t>
            </a:r>
          </a:p>
          <a:p>
            <a:endParaRPr lang="en-US" b="1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Solve this Problem by understanding the contextual meaning of words by 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creating vector embeddings that are more context-aware.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2) Introduced by Paper “Attention is All you need.” 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based on self-attention, the model can weigh and understand each word’s impact on others in a sentence.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2) Transformer Model Architectures</a:t>
            </a:r>
          </a:p>
          <a:p>
            <a:pPr marL="285750" lvl="2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BERT</a:t>
            </a:r>
          </a:p>
          <a:p>
            <a:pPr marL="285750" lvl="2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</a:rPr>
              <a:t>GPT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44" name="Picture 4" descr="Transformers movies kill Optimus or Bumblebee out of weird tradition -  Polygon">
            <a:extLst>
              <a:ext uri="{FF2B5EF4-FFF2-40B4-BE49-F238E27FC236}">
                <a16:creationId xmlns:a16="http://schemas.microsoft.com/office/drawing/2014/main" id="{AED7F86E-9403-0F41-70F2-E01F8E04C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60" y="3247702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2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effectLst/>
                <a:latin typeface="+mj-lt"/>
              </a:rPr>
              <a:t>Vector Databases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8147" y="642302"/>
            <a:ext cx="471801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D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esigned to enable fast and efficient similarity search in high-dimensional vector spaces.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erve as a bridge between the offline training of models and the online results serving.</a:t>
            </a:r>
          </a:p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P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rovide a scalable solution for storing and retrieving large amounts of high-dimensional vector data.</a:t>
            </a:r>
          </a:p>
          <a:p>
            <a:br>
              <a:rPr lang="en-US" b="0" dirty="0">
                <a:solidFill>
                  <a:schemeClr val="tx1"/>
                </a:solidFill>
                <a:effectLst/>
                <a:latin typeface="+mn-lt"/>
              </a:rPr>
            </a:b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3D3EA5D-7A6C-906E-5149-736BAE988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7"/>
          <a:stretch/>
        </p:blipFill>
        <p:spPr bwMode="auto">
          <a:xfrm>
            <a:off x="4776162" y="724558"/>
            <a:ext cx="4211988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2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Retrieval Augmented Generation</a:t>
            </a: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731375"/>
            <a:ext cx="871595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It combines the best of retrieval-based and generative methods in NLP to answer questions or search queries.</a:t>
            </a:r>
          </a:p>
          <a:p>
            <a:pPr>
              <a:buClr>
                <a:schemeClr val="dk1"/>
              </a:buClr>
              <a:buSzPts val="1400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It has 3 parts</a:t>
            </a:r>
          </a:p>
          <a:p>
            <a:pPr marL="342900" lvl="1" indent="-3429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Query Understanding</a:t>
            </a:r>
          </a:p>
          <a:p>
            <a:pPr marL="342900" lvl="1" indent="-3429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Document Retrieval</a:t>
            </a:r>
          </a:p>
          <a:p>
            <a:pPr marL="342900" lvl="1" indent="-342900"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Answer Generation</a:t>
            </a:r>
          </a:p>
          <a:p>
            <a:pPr marL="342900" lvl="1" indent="-342900">
              <a:buClr>
                <a:schemeClr val="dk1"/>
              </a:buClr>
              <a:buSzPts val="1400"/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lvl="1">
              <a:buClr>
                <a:schemeClr val="dk1"/>
              </a:buClr>
              <a:buSzPts val="1400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5354F72-E31A-1B20-9949-C05EF6C81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50" y="1378137"/>
            <a:ext cx="4922780" cy="319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0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925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effectLst/>
                <a:latin typeface="+mj-lt"/>
              </a:rPr>
              <a:t>Steps To RAG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908855"/>
            <a:ext cx="399661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 Loading and Splitting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Generating Vector Embeddings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Retrieval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E3A7C-A719-6AE3-FEEF-B1DC55CC4B65}"/>
              </a:ext>
            </a:extLst>
          </p:cNvPr>
          <p:cNvSpPr txBox="1"/>
          <p:nvPr/>
        </p:nvSpPr>
        <p:spPr>
          <a:xfrm>
            <a:off x="2816627" y="3256223"/>
            <a:ext cx="63273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 err="1">
                <a:solidFill>
                  <a:schemeClr val="tx1"/>
                </a:solidFill>
                <a:effectLst/>
                <a:latin typeface="ui-sans-serif"/>
              </a:rPr>
              <a:t>LangChain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 is a framework for developing applications powered by language models.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 It enables applications that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Data-aware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: connect a language model to other sources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ui-sans-serif"/>
              </a:rPr>
              <a:t>Agentic</a:t>
            </a:r>
            <a:r>
              <a:rPr lang="en-US" b="0" i="0" dirty="0">
                <a:solidFill>
                  <a:schemeClr val="tx1"/>
                </a:solidFill>
                <a:effectLst/>
                <a:latin typeface="ui-sans-serif"/>
              </a:rPr>
              <a:t>: allow a language model to interact with its environment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 descr="LangChain Is All You Need. LangChain is an integration framework… | by  Mohammad Zeynali | Jun, 2023 | Medium">
            <a:extLst>
              <a:ext uri="{FF2B5EF4-FFF2-40B4-BE49-F238E27FC236}">
                <a16:creationId xmlns:a16="http://schemas.microsoft.com/office/drawing/2014/main" id="{9D95C1FE-0F5D-C7F8-7D0E-252AAE409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-1" r="15801" b="15993"/>
          <a:stretch/>
        </p:blipFill>
        <p:spPr bwMode="auto">
          <a:xfrm>
            <a:off x="3900053" y="2463570"/>
            <a:ext cx="2080260" cy="83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0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effectLst/>
                <a:latin typeface="+mj-lt"/>
              </a:rPr>
              <a:t>Loading the Data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02138" y="1113066"/>
            <a:ext cx="4567092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n-lt"/>
              </a:rPr>
              <a:t>Use document loaders to load data from a source as 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Document</a:t>
            </a:r>
            <a:r>
              <a:rPr lang="en-US" b="0" i="0" dirty="0">
                <a:solidFill>
                  <a:schemeClr val="tx1"/>
                </a:solidFill>
                <a:effectLst/>
                <a:latin typeface="+mn-lt"/>
              </a:rPr>
              <a:t>’.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Poppins"/>
                <a:cs typeface="Poppins"/>
                <a:sym typeface="Poppins"/>
              </a:rPr>
              <a:t>A wide range of </a:t>
            </a:r>
            <a:r>
              <a:rPr lang="en-US" dirty="0">
                <a:solidFill>
                  <a:schemeClr val="tx1"/>
                </a:solidFill>
                <a:latin typeface="+mn-lt"/>
                <a:ea typeface="Poppins"/>
                <a:cs typeface="Poppins"/>
                <a:sym typeface="Poppins"/>
                <a:hlinkClick r:id="rId4"/>
              </a:rPr>
              <a:t>integrations</a:t>
            </a:r>
            <a:r>
              <a:rPr lang="en-US" dirty="0">
                <a:solidFill>
                  <a:schemeClr val="tx1"/>
                </a:solidFill>
                <a:latin typeface="+mn-lt"/>
                <a:ea typeface="Poppins"/>
                <a:cs typeface="Poppins"/>
                <a:sym typeface="Poppins"/>
              </a:rPr>
              <a:t> are available to load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4A053-FFE4-4940-39C7-81BDD67F2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800" y="918908"/>
            <a:ext cx="1333367" cy="3072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03D01-7681-F175-E93C-F158A85B5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342" y="2470261"/>
            <a:ext cx="4436758" cy="11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effectLst/>
                <a:latin typeface="+mj-lt"/>
              </a:rPr>
              <a:t>Splitting the Data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63102" y="731375"/>
            <a:ext cx="3985987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Reason For Splitting Data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b="1" u="sng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ea typeface="Poppins"/>
                <a:cs typeface="Poppins"/>
                <a:sym typeface="Poppins"/>
              </a:rPr>
              <a:t>Helpful when dealing with large amounts of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1"/>
                </a:solidFill>
                <a:effectLst/>
                <a:latin typeface="+mn-lt"/>
              </a:rPr>
              <a:t>Chatgpt</a:t>
            </a:r>
            <a:r>
              <a:rPr lang="en-US" b="0" i="0" dirty="0">
                <a:solidFill>
                  <a:schemeClr val="tx1"/>
                </a:solidFill>
                <a:effectLst/>
                <a:latin typeface="+mn-lt"/>
              </a:rPr>
              <a:t> and LLM have limits.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Allow for a more efficient search.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Available Text splitter in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Langchain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i="0" dirty="0">
              <a:solidFill>
                <a:schemeClr val="tx1"/>
              </a:solidFill>
              <a:effectLst/>
              <a:latin typeface="+mn-lt"/>
            </a:endParaRPr>
          </a:p>
          <a:p>
            <a:br>
              <a:rPr lang="en-US" dirty="0"/>
            </a:br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314" name="Picture 2" descr="limits">
            <a:extLst>
              <a:ext uri="{FF2B5EF4-FFF2-40B4-BE49-F238E27FC236}">
                <a16:creationId xmlns:a16="http://schemas.microsoft.com/office/drawing/2014/main" id="{A41B02D9-5ABD-245A-C27B-1DF532BF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531" y="1017230"/>
            <a:ext cx="3879683" cy="190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708595-4A95-58E3-0BF1-EC2F695B4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20" y="3349872"/>
            <a:ext cx="1864360" cy="17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3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Embeddings</a:t>
            </a:r>
            <a:endParaRPr lang="en-US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838746"/>
            <a:ext cx="499000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Embeddings create text vectors for semantic search.</a:t>
            </a:r>
          </a:p>
          <a:p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Support for Different Embedding Models.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7CA9C-1A62-0D5B-F459-AFA3D9189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838746"/>
            <a:ext cx="1605572" cy="36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9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Vector Databases</a:t>
            </a:r>
            <a:endParaRPr lang="en-US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11700" y="838746"/>
            <a:ext cx="499000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" pitchFamily="2" charset="0"/>
              </a:rPr>
              <a:t>Embeddings create text vectors for semantic search.</a:t>
            </a:r>
          </a:p>
          <a:p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Support for Different Embedding Models.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C116B-6CA0-BA1A-FC79-71B43748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02" y="838746"/>
            <a:ext cx="1565798" cy="38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46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effectLst/>
                <a:latin typeface="+mj-lt"/>
              </a:rPr>
              <a:t>Retrieval Algorithms</a:t>
            </a:r>
            <a:br>
              <a:rPr lang="en-US" sz="3200" b="0" i="0" dirty="0">
                <a:solidFill>
                  <a:srgbClr val="374151"/>
                </a:solidFill>
                <a:effectLst/>
                <a:latin typeface="+mj-lt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066999" y="974233"/>
            <a:ext cx="6464472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Depending upon the choice of your vector store, you can have multiple options supported as an option for data retrieval.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For Chroma DB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+mn-lt"/>
              </a:rPr>
              <a:t>Similarity Search</a:t>
            </a:r>
            <a:endParaRPr lang="en-US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Leverages distance metrics in the vector space to find similar items.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A key component of vector databases and semantic search.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Examples of metrics include cosine similarity, Euclidean distance,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+mn-lt"/>
              </a:rPr>
              <a:t>etc</a:t>
            </a:r>
            <a:endParaRPr lang="en-US" b="0" i="0" dirty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+mn-lt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+mn-lt"/>
              </a:rPr>
              <a:t>Maximal Marginal Relevance (MMR)</a:t>
            </a:r>
            <a:endParaRPr lang="en-US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Emphasizes relevance and diversity in retrieval.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Reduces redundancy in results by re-ranking.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n-lt"/>
              </a:rPr>
              <a:t>Useful when you have duplication in your documents.</a:t>
            </a:r>
            <a:endParaRPr lang="en-US" b="0" i="0" dirty="0">
              <a:solidFill>
                <a:srgbClr val="374151"/>
              </a:solidFill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8514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4" name="Google Shape;8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Google Shape;85;p16"/>
            <p:cNvSpPr txBox="1"/>
            <p:nvPr/>
          </p:nvSpPr>
          <p:spPr>
            <a:xfrm>
              <a:off x="6321550" y="2201350"/>
              <a:ext cx="2829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  <a:endParaRPr sz="5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16350" y="15125"/>
            <a:ext cx="599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 SemiBold"/>
                <a:ea typeface="Poppins SemiBold"/>
                <a:cs typeface="Poppins SemiBold"/>
                <a:sym typeface="Poppins SemiBold"/>
              </a:rPr>
              <a:t>About Me</a:t>
            </a:r>
            <a:endParaRPr sz="2400" dirty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8C01-031B-C76B-5A92-E8C9541C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2" y="793254"/>
            <a:ext cx="7772400" cy="4134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881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9200" y="236086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j-lt"/>
                <a:ea typeface="Poppins SemiBold"/>
                <a:cs typeface="Poppins SemiBold"/>
                <a:sym typeface="Poppins SemiBold"/>
              </a:rPr>
              <a:t>Welcome and Objectives</a:t>
            </a:r>
            <a:endParaRPr sz="2400" dirty="0">
              <a:latin typeface="+mj-lt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310794" y="2122026"/>
            <a:ext cx="6677356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Objectives: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Understand the core concepts behind Vector Databases and Semantic Search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Discuss how these tools are transforming the landscape of Search Engines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Explore real-world applications and use-cases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Engage in hands-on exploration, implementing the concepts discussed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0BCC5E89-47EE-2DAE-DCA4-61D4FABFA1A2}"/>
              </a:ext>
            </a:extLst>
          </p:cNvPr>
          <p:cNvSpPr txBox="1"/>
          <p:nvPr/>
        </p:nvSpPr>
        <p:spPr>
          <a:xfrm>
            <a:off x="580407" y="1017725"/>
            <a:ext cx="581296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Ice Breaker: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are you all using AI or Generative AI in your organization?</a:t>
            </a:r>
          </a:p>
        </p:txBody>
      </p:sp>
      <p:sp>
        <p:nvSpPr>
          <p:cNvPr id="3" name="Google Shape;76;p15">
            <a:extLst>
              <a:ext uri="{FF2B5EF4-FFF2-40B4-BE49-F238E27FC236}">
                <a16:creationId xmlns:a16="http://schemas.microsoft.com/office/drawing/2014/main" id="{2C9209C4-89DC-04B6-AA89-93BEDF0432E3}"/>
              </a:ext>
            </a:extLst>
          </p:cNvPr>
          <p:cNvSpPr txBox="1"/>
          <p:nvPr/>
        </p:nvSpPr>
        <p:spPr>
          <a:xfrm>
            <a:off x="2971226" y="3777836"/>
            <a:ext cx="302952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Prerequisites: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Basics of NLP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n-lt"/>
              </a:rPr>
              <a:t>Python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74151"/>
                </a:solidFill>
                <a:effectLst/>
                <a:latin typeface="+mn-lt"/>
              </a:rPr>
              <a:t>Langchain</a:t>
            </a:r>
            <a:r>
              <a:rPr lang="en-US" b="0" i="0" dirty="0">
                <a:solidFill>
                  <a:srgbClr val="374151"/>
                </a:solidFill>
                <a:effectLst/>
                <a:latin typeface="+mn-lt"/>
              </a:rPr>
              <a:t> (helpful but not required)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DCD33D-D624-10C5-4FDD-0B02FAD6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5" y="3639250"/>
            <a:ext cx="2187639" cy="13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8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237094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j-lt"/>
                <a:ea typeface="Poppins SemiBold"/>
                <a:cs typeface="Poppins SemiBold"/>
                <a:sym typeface="Poppins SemiBold"/>
              </a:rPr>
              <a:t>Context setting</a:t>
            </a:r>
            <a:endParaRPr sz="2400" dirty="0">
              <a:latin typeface="+mj-lt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0" y="852617"/>
            <a:ext cx="4441364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+mn-lt"/>
              </a:rPr>
              <a:t>Current Landscape</a:t>
            </a:r>
            <a:endParaRPr lang="en-US" dirty="0">
              <a:solidFill>
                <a:schemeClr val="bg2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+mn-lt"/>
              </a:rPr>
              <a:t>Potential Use-Cases, Benefits, and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/>
                </a:solidFill>
                <a:effectLst/>
                <a:latin typeface="+mn-lt"/>
              </a:rPr>
              <a:t>Highlight the significance of building an AI search engine with your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+mn-lt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+mn-lt"/>
            </a:endParaRPr>
          </a:p>
          <a:p>
            <a:pPr algn="l"/>
            <a:br>
              <a:rPr lang="en-US" i="0" dirty="0">
                <a:solidFill>
                  <a:schemeClr val="bg2"/>
                </a:solidFill>
                <a:effectLst/>
                <a:latin typeface="+mn-lt"/>
              </a:rPr>
            </a:br>
            <a:endParaRPr lang="en-US" i="0" dirty="0">
              <a:solidFill>
                <a:schemeClr val="bg2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  <a:effectLst/>
              <a:latin typeface="+mn-lt"/>
            </a:endParaRPr>
          </a:p>
          <a:p>
            <a:pPr algn="l"/>
            <a:br>
              <a:rPr lang="en-US" i="0" dirty="0">
                <a:solidFill>
                  <a:schemeClr val="bg2"/>
                </a:solidFill>
                <a:effectLst/>
                <a:latin typeface="+mn-lt"/>
              </a:rPr>
            </a:br>
            <a:endParaRPr lang="en-US" i="0" dirty="0">
              <a:solidFill>
                <a:schemeClr val="bg2"/>
              </a:solidFill>
              <a:effectLst/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AE6D6-084D-88AA-A407-A5D231725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801" y="1692821"/>
            <a:ext cx="3773199" cy="1534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8B9A0-6D27-750A-3E23-F56C6574C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105" y="3800485"/>
            <a:ext cx="2949767" cy="1152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2A7B1-D537-C227-BEAF-85FBB031CAB9}"/>
              </a:ext>
            </a:extLst>
          </p:cNvPr>
          <p:cNvSpPr txBox="1"/>
          <p:nvPr/>
        </p:nvSpPr>
        <p:spPr>
          <a:xfrm>
            <a:off x="2807493" y="331617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8B9EF1-70B7-0D7F-6DAB-39BAD0DC4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089" y="1877000"/>
            <a:ext cx="3488586" cy="138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1420B9-7E56-FB40-CE59-20B0E4962778}"/>
              </a:ext>
            </a:extLst>
          </p:cNvPr>
          <p:cNvSpPr txBox="1"/>
          <p:nvPr/>
        </p:nvSpPr>
        <p:spPr>
          <a:xfrm>
            <a:off x="6052850" y="331617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Search</a:t>
            </a:r>
          </a:p>
        </p:txBody>
      </p:sp>
    </p:spTree>
    <p:extLst>
      <p:ext uri="{BB962C8B-B14F-4D97-AF65-F5344CB8AC3E}">
        <p14:creationId xmlns:p14="http://schemas.microsoft.com/office/powerpoint/2010/main" val="209609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88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23494" y="300689"/>
            <a:ext cx="5991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+mj-lt"/>
                <a:ea typeface="Poppins SemiBold"/>
                <a:cs typeface="Poppins SemiBold"/>
                <a:sym typeface="Poppins SemiBold"/>
              </a:rPr>
              <a:t>Context setting</a:t>
            </a:r>
            <a:endParaRPr sz="2400" dirty="0">
              <a:latin typeface="+mj-lt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16184" y="837362"/>
            <a:ext cx="4927316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i="0" dirty="0">
                <a:solidFill>
                  <a:schemeClr val="tx1"/>
                </a:solidFill>
                <a:effectLst/>
                <a:latin typeface="+mn-lt"/>
              </a:rPr>
              <a:t>Introduction to Search Engines</a:t>
            </a:r>
            <a:endParaRPr lang="en-US" dirty="0">
              <a:solidFill>
                <a:schemeClr val="tx1"/>
              </a:solidFill>
              <a:latin typeface="+mn-lt"/>
              <a:ea typeface="Poppins"/>
              <a:cs typeface="Poppins"/>
              <a:sym typeface="Poppins"/>
            </a:endParaRP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b="1" dirty="0">
                <a:solidFill>
                  <a:schemeClr val="tx1"/>
                </a:solidFill>
                <a:effectLst/>
                <a:latin typeface="+mn-lt"/>
              </a:rPr>
              <a:t>Types of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Semantic Search</a:t>
            </a:r>
          </a:p>
          <a:p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br>
              <a:rPr lang="en-US" b="0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br>
              <a:rPr lang="en-US" b="0" i="0" dirty="0">
                <a:solidFill>
                  <a:schemeClr val="tx1"/>
                </a:solidFill>
                <a:effectLst/>
                <a:latin typeface="+mn-lt"/>
              </a:rPr>
            </a:br>
            <a:endParaRPr lang="en-US" b="0" i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30" name="Picture 6" descr="Keyword Search">
            <a:extLst>
              <a:ext uri="{FF2B5EF4-FFF2-40B4-BE49-F238E27FC236}">
                <a16:creationId xmlns:a16="http://schemas.microsoft.com/office/drawing/2014/main" id="{AA8105D8-4C57-3596-1E86-8621A086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56" y="815784"/>
            <a:ext cx="3963222" cy="19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mantic Search">
            <a:extLst>
              <a:ext uri="{FF2B5EF4-FFF2-40B4-BE49-F238E27FC236}">
                <a16:creationId xmlns:a16="http://schemas.microsoft.com/office/drawing/2014/main" id="{3A5E7559-A772-B80E-C9F7-8D9114BF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61" y="3230234"/>
            <a:ext cx="4440011" cy="16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4C0D87-4004-351B-F9A4-5CFBDD48B3A2}"/>
              </a:ext>
            </a:extLst>
          </p:cNvPr>
          <p:cNvSpPr txBox="1"/>
          <p:nvPr/>
        </p:nvSpPr>
        <p:spPr>
          <a:xfrm>
            <a:off x="5593556" y="2650331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32DC8-F897-B044-19FB-EC3AEC4C6A5B}"/>
              </a:ext>
            </a:extLst>
          </p:cNvPr>
          <p:cNvSpPr txBox="1"/>
          <p:nvPr/>
        </p:nvSpPr>
        <p:spPr>
          <a:xfrm>
            <a:off x="5593556" y="491777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Search</a:t>
            </a:r>
          </a:p>
        </p:txBody>
      </p:sp>
    </p:spTree>
    <p:extLst>
      <p:ext uri="{BB962C8B-B14F-4D97-AF65-F5344CB8AC3E}">
        <p14:creationId xmlns:p14="http://schemas.microsoft.com/office/powerpoint/2010/main" val="114236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116350" y="186743"/>
            <a:ext cx="5991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+mj-lt"/>
              </a:rPr>
              <a:t>How Search Engines work?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743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94994" y="863605"/>
            <a:ext cx="4055600" cy="363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i="0" dirty="0">
                <a:solidFill>
                  <a:srgbClr val="16191F"/>
                </a:solidFill>
                <a:effectLst/>
                <a:latin typeface="+mn-lt"/>
              </a:rPr>
              <a:t>Keyword Search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b="1" i="0" dirty="0">
              <a:solidFill>
                <a:srgbClr val="16191F"/>
              </a:solidFill>
              <a:effectLst/>
              <a:latin typeface="+mn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b="0" i="0" dirty="0">
                <a:solidFill>
                  <a:srgbClr val="16191F"/>
                </a:solidFill>
                <a:effectLst/>
                <a:latin typeface="+mn-lt"/>
              </a:rPr>
              <a:t>Scoring plays an important part in determining relevance during a search operation.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Algorithms For Keyword search and </a:t>
            </a:r>
            <a:r>
              <a:rPr lang="en-US" b="0" i="0" dirty="0">
                <a:solidFill>
                  <a:srgbClr val="343541"/>
                </a:solidFill>
                <a:effectLst/>
                <a:latin typeface="+mn-lt"/>
              </a:rPr>
              <a:t>default similarity algorithm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5" indent="-285750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TF-IDF</a:t>
            </a: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Practical Search Algorithm( Elastic search’s default algorithm)</a:t>
            </a: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1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1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B9F851-EBFF-A7E9-0AB9-6EFD5F1E6A25}"/>
              </a:ext>
            </a:extLst>
          </p:cNvPr>
          <p:cNvCxnSpPr/>
          <p:nvPr/>
        </p:nvCxnSpPr>
        <p:spPr>
          <a:xfrm>
            <a:off x="4686300" y="914400"/>
            <a:ext cx="0" cy="3784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tfidf - Why is the idf important in tf-idf when it seems to just re-scale  your features? - Data Science Stack Exchange">
            <a:extLst>
              <a:ext uri="{FF2B5EF4-FFF2-40B4-BE49-F238E27FC236}">
                <a16:creationId xmlns:a16="http://schemas.microsoft.com/office/drawing/2014/main" id="{52294C75-CEC5-8EFC-FEB4-C0803A6A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408" y="3659289"/>
            <a:ext cx="1573570" cy="105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ow Search Engines Work - Aeroadmin Blog">
            <a:extLst>
              <a:ext uri="{FF2B5EF4-FFF2-40B4-BE49-F238E27FC236}">
                <a16:creationId xmlns:a16="http://schemas.microsoft.com/office/drawing/2014/main" id="{42DE7482-3419-9300-D9C7-1AE5C80B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51" y="876150"/>
            <a:ext cx="3795956" cy="336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7FEA-A3DD-1DBF-EDA3-6DDE5EEC9D0B}"/>
              </a:ext>
            </a:extLst>
          </p:cNvPr>
          <p:cNvSpPr txBox="1"/>
          <p:nvPr/>
        </p:nvSpPr>
        <p:spPr>
          <a:xfrm>
            <a:off x="311700" y="322733"/>
            <a:ext cx="5315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How Search Engines work (Keyword Search)</a:t>
            </a:r>
          </a:p>
        </p:txBody>
      </p:sp>
    </p:spTree>
    <p:extLst>
      <p:ext uri="{BB962C8B-B14F-4D97-AF65-F5344CB8AC3E}">
        <p14:creationId xmlns:p14="http://schemas.microsoft.com/office/powerpoint/2010/main" val="398837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116350" y="186743"/>
            <a:ext cx="59919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+mj-lt"/>
              </a:rPr>
              <a:t>How Search Engines work?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743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72477" y="874760"/>
            <a:ext cx="5879645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dirty="0">
                <a:solidFill>
                  <a:srgbClr val="16191F"/>
                </a:solidFill>
                <a:latin typeface="+mn-lt"/>
              </a:rPr>
              <a:t>Pillars of Semantic Search</a:t>
            </a:r>
            <a:endParaRPr lang="en-US" b="1" i="0" dirty="0">
              <a:solidFill>
                <a:srgbClr val="16191F"/>
              </a:solidFill>
              <a:effectLst/>
              <a:latin typeface="+mn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b="1" i="0" dirty="0">
              <a:solidFill>
                <a:srgbClr val="16191F"/>
              </a:solidFill>
              <a:effectLst/>
              <a:latin typeface="+mn-lt"/>
            </a:endParaRP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NLP and Text Data Vectorization</a:t>
            </a:r>
          </a:p>
          <a:p>
            <a:pPr marL="285750" lvl="3" indent="-285750"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+mn-lt"/>
                <a:ea typeface="Poppins"/>
                <a:cs typeface="Poppins"/>
                <a:sym typeface="Poppins"/>
              </a:rPr>
              <a:t>Vector Search</a:t>
            </a:r>
          </a:p>
          <a:p>
            <a:pPr lvl="2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2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2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marL="285750" lvl="1" indent="-285750">
              <a:buClr>
                <a:schemeClr val="dk1"/>
              </a:buClr>
              <a:buSzPts val="1400"/>
              <a:buFont typeface="Poppins"/>
              <a:buChar char="•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1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  <a:p>
            <a:pPr lvl="1"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n-lt"/>
              <a:ea typeface="Poppins"/>
              <a:cs typeface="Poppins"/>
              <a:sym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E7FEA-A3DD-1DBF-EDA3-6DDE5EEC9D0B}"/>
              </a:ext>
            </a:extLst>
          </p:cNvPr>
          <p:cNvSpPr txBox="1"/>
          <p:nvPr/>
        </p:nvSpPr>
        <p:spPr>
          <a:xfrm>
            <a:off x="311700" y="322733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How Semantic Search Engines work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99E4D9F-B60F-8A92-7F8C-1902FB29C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0520"/>
              </p:ext>
            </p:extLst>
          </p:nvPr>
        </p:nvGraphicFramePr>
        <p:xfrm>
          <a:off x="3543299" y="874760"/>
          <a:ext cx="5540196" cy="213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098">
                  <a:extLst>
                    <a:ext uri="{9D8B030D-6E8A-4147-A177-3AD203B41FA5}">
                      <a16:colId xmlns:a16="http://schemas.microsoft.com/office/drawing/2014/main" val="2805873226"/>
                    </a:ext>
                  </a:extLst>
                </a:gridCol>
                <a:gridCol w="2770098">
                  <a:extLst>
                    <a:ext uri="{9D8B030D-6E8A-4147-A177-3AD203B41FA5}">
                      <a16:colId xmlns:a16="http://schemas.microsoft.com/office/drawing/2014/main" val="1764688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Algorithms Behind Generating Vector Embeddings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Algorithms Behind Generating Vector Search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23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Bag of Words(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BoW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k-Nearest Neighbors (k-NN)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95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Hierarchical Navigable Small World (HNSW)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59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+mn-lt"/>
                          <a:ea typeface="Poppins"/>
                          <a:cs typeface="Poppins"/>
                          <a:sym typeface="Poppins"/>
                        </a:rPr>
                        <a:t>BERT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Product Quantization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51513"/>
                  </a:ext>
                </a:extLst>
              </a:tr>
            </a:tbl>
          </a:graphicData>
        </a:graphic>
      </p:graphicFrame>
      <p:pic>
        <p:nvPicPr>
          <p:cNvPr id="6146" name="Picture 2" descr="What is vector search? Better search with ML | Elastic">
            <a:extLst>
              <a:ext uri="{FF2B5EF4-FFF2-40B4-BE49-F238E27FC236}">
                <a16:creationId xmlns:a16="http://schemas.microsoft.com/office/drawing/2014/main" id="{EBFC7FB2-23DE-F0AE-ED75-C95AAFEB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528" y="3109713"/>
            <a:ext cx="4841316" cy="171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9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281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5204" y="129285"/>
            <a:ext cx="4546796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+mj-lt"/>
              </a:rPr>
              <a:t>Vector Embeddings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b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4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172" name="Picture 4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961A79E6-7DB5-AC72-B439-3E88F829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05" y="2951110"/>
            <a:ext cx="4674637" cy="23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Vector Embeddings: From the Basics to Production">
            <a:extLst>
              <a:ext uri="{FF2B5EF4-FFF2-40B4-BE49-F238E27FC236}">
                <a16:creationId xmlns:a16="http://schemas.microsoft.com/office/drawing/2014/main" id="{4683645B-391A-093B-EBAC-E63F6678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0" y="823277"/>
            <a:ext cx="3108396" cy="174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B08BF-29CE-2764-44A7-554DA3253BFE}"/>
              </a:ext>
            </a:extLst>
          </p:cNvPr>
          <p:cNvSpPr txBox="1"/>
          <p:nvPr/>
        </p:nvSpPr>
        <p:spPr>
          <a:xfrm>
            <a:off x="3364026" y="870840"/>
            <a:ext cx="5468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Used to convert data into an easy format for computers to understand. Those formats are Vector Embeddings</a:t>
            </a:r>
          </a:p>
          <a:p>
            <a:endParaRPr lang="en-US" sz="1200" u="sng" dirty="0">
              <a:latin typeface="+mn-lt"/>
            </a:endParaRPr>
          </a:p>
          <a:p>
            <a:r>
              <a:rPr lang="en-US" sz="1200" u="sng" dirty="0">
                <a:latin typeface="+mn-lt"/>
              </a:rPr>
              <a:t>Popular Word Embeddings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Count Vector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TF-IDF Vector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Continuous Bag of words(CBOW)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Skip-Gram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word2Vec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Global Vectors for Word Representation(</a:t>
            </a:r>
            <a:r>
              <a:rPr lang="en-US" sz="1200" b="0" i="0" dirty="0" err="1">
                <a:solidFill>
                  <a:srgbClr val="16191F"/>
                </a:solidFill>
                <a:effectLst/>
                <a:latin typeface="+mn-lt"/>
              </a:rPr>
              <a:t>GloVe</a:t>
            </a: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6191F"/>
                </a:solidFill>
                <a:effectLst/>
                <a:latin typeface="+mn-lt"/>
              </a:rPr>
              <a:t>Bidirectional Encoder Representations from Transformers(BERT)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2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16350" y="15125"/>
            <a:ext cx="5991900" cy="443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1" i="0" dirty="0">
                <a:solidFill>
                  <a:srgbClr val="374151"/>
                </a:solidFill>
                <a:effectLst/>
                <a:latin typeface="+mj-lt"/>
              </a:rPr>
              <a:t> Similarity Measures</a:t>
            </a:r>
            <a:endParaRPr lang="en-US" sz="32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br>
              <a:rPr lang="en-US" sz="48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48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b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4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b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32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67834" y="1031975"/>
            <a:ext cx="8264466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Similarity measures allow you to quantify semantic relationships between two entities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Cosine Similarity: Popular for Dense vectors like NLP </a:t>
            </a:r>
            <a:r>
              <a:rPr lang="en-US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usecases</a:t>
            </a: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Measures angles between them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Euclidean distance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•"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Manhattan Distance</a:t>
            </a:r>
          </a:p>
        </p:txBody>
      </p:sp>
      <p:pic>
        <p:nvPicPr>
          <p:cNvPr id="8196" name="Picture 4" descr="Five most popular similarity measures implementation in python -  Dataaspirant">
            <a:extLst>
              <a:ext uri="{FF2B5EF4-FFF2-40B4-BE49-F238E27FC236}">
                <a16:creationId xmlns:a16="http://schemas.microsoft.com/office/drawing/2014/main" id="{C9485BF9-D962-2385-7006-20ACCF3A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00" y="2432269"/>
            <a:ext cx="5577840" cy="237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83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1462</Words>
  <Application>Microsoft Macintosh PowerPoint</Application>
  <PresentationFormat>On-screen Show (16:9)</PresentationFormat>
  <Paragraphs>243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Poppins SemiBold</vt:lpstr>
      <vt:lpstr>Helvetica</vt:lpstr>
      <vt:lpstr>Poppins</vt:lpstr>
      <vt:lpstr>ui-sans-serif</vt:lpstr>
      <vt:lpstr>Wingdings</vt:lpstr>
      <vt:lpstr>Poppins Medium</vt:lpstr>
      <vt:lpstr>Söhne</vt:lpstr>
      <vt:lpstr>Courier New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Deepanshu Lulla</cp:lastModifiedBy>
  <cp:revision>3</cp:revision>
  <dcterms:modified xsi:type="dcterms:W3CDTF">2023-07-15T18:26:37Z</dcterms:modified>
</cp:coreProperties>
</file>